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6858000" cy="9144000"/>
  <p:embeddedFontLst>
    <p:embeddedFont>
      <p:font typeface="Gliker" panose="020B0604020202020204" charset="0"/>
      <p:regular r:id="rId9"/>
    </p:embeddedFont>
    <p:embeddedFont>
      <p:font typeface="Open Sans 1" panose="020B0604020202020204" charset="0"/>
      <p:regular r:id="rId10"/>
    </p:embeddedFont>
    <p:embeddedFont>
      <p:font typeface="Open Sans 1 Bold" panose="020B0604020202020204" charset="0"/>
      <p:regular r:id="rId11"/>
    </p:embeddedFont>
    <p:embeddedFont>
      <p:font typeface="Open Sans 2" panose="020B060402020202020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114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A2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250364" y="8144825"/>
            <a:ext cx="5787272" cy="2142175"/>
          </a:xfrm>
          <a:custGeom>
            <a:avLst/>
            <a:gdLst/>
            <a:ahLst/>
            <a:cxnLst/>
            <a:rect l="l" t="t" r="r" b="b"/>
            <a:pathLst>
              <a:path w="5787272" h="2142175">
                <a:moveTo>
                  <a:pt x="0" y="0"/>
                </a:moveTo>
                <a:lnTo>
                  <a:pt x="5787272" y="0"/>
                </a:lnTo>
                <a:lnTo>
                  <a:pt x="5787272" y="2142175"/>
                </a:lnTo>
                <a:lnTo>
                  <a:pt x="0" y="21421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3" name="TextBox 3"/>
          <p:cNvSpPr txBox="1"/>
          <p:nvPr/>
        </p:nvSpPr>
        <p:spPr>
          <a:xfrm>
            <a:off x="2459685" y="2703137"/>
            <a:ext cx="13368630" cy="46235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92"/>
              </a:lnSpc>
              <a:spcBef>
                <a:spcPct val="0"/>
              </a:spcBef>
            </a:pPr>
            <a:r>
              <a:rPr lang="en-US" sz="13351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ADDICTIONS ÉNERGÉTIQUES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A2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53538"/>
            <a:ext cx="16230600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3" name="Group 3"/>
          <p:cNvGrpSpPr/>
          <p:nvPr/>
        </p:nvGrpSpPr>
        <p:grpSpPr>
          <a:xfrm>
            <a:off x="10541552" y="2148404"/>
            <a:ext cx="5672264" cy="5589727"/>
            <a:chOff x="0" y="0"/>
            <a:chExt cx="1493930" cy="14721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493930" cy="1472192"/>
            </a:xfrm>
            <a:custGeom>
              <a:avLst/>
              <a:gdLst/>
              <a:ahLst/>
              <a:cxnLst/>
              <a:rect l="l" t="t" r="r" b="b"/>
              <a:pathLst>
                <a:path w="1493930" h="1472192">
                  <a:moveTo>
                    <a:pt x="0" y="0"/>
                  </a:moveTo>
                  <a:lnTo>
                    <a:pt x="1493930" y="0"/>
                  </a:lnTo>
                  <a:lnTo>
                    <a:pt x="1493930" y="1472192"/>
                  </a:lnTo>
                  <a:lnTo>
                    <a:pt x="0" y="1472192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38125"/>
              <a:ext cx="1493930" cy="17103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316291" y="1908438"/>
            <a:ext cx="5672264" cy="5589727"/>
            <a:chOff x="0" y="0"/>
            <a:chExt cx="1493930" cy="147219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493930" cy="1472192"/>
            </a:xfrm>
            <a:custGeom>
              <a:avLst/>
              <a:gdLst/>
              <a:ahLst/>
              <a:cxnLst/>
              <a:rect l="l" t="t" r="r" b="b"/>
              <a:pathLst>
                <a:path w="1493930" h="1472192">
                  <a:moveTo>
                    <a:pt x="0" y="0"/>
                  </a:moveTo>
                  <a:lnTo>
                    <a:pt x="1493930" y="0"/>
                  </a:lnTo>
                  <a:lnTo>
                    <a:pt x="1493930" y="1472192"/>
                  </a:lnTo>
                  <a:lnTo>
                    <a:pt x="0" y="1472192"/>
                  </a:lnTo>
                  <a:close/>
                </a:path>
              </a:pathLst>
            </a:custGeom>
            <a:solidFill>
              <a:srgbClr val="FFFF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38125"/>
              <a:ext cx="1493930" cy="17103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2100015" y="1643402"/>
            <a:ext cx="7043985" cy="1455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880"/>
              </a:lnSpc>
              <a:spcBef>
                <a:spcPct val="0"/>
              </a:spcBef>
            </a:pPr>
            <a:r>
              <a:rPr lang="en-US" sz="4200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ADDICTIONS ÉNERGÉTIQUES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846516" y="2538923"/>
            <a:ext cx="4753579" cy="712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880"/>
              </a:lnSpc>
              <a:spcBef>
                <a:spcPct val="0"/>
              </a:spcBef>
            </a:pPr>
            <a:r>
              <a:rPr lang="en-US" sz="4200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CE QUI L’ACTIVE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674084" y="9364219"/>
            <a:ext cx="458521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SOLUTION EFT - MARTINE GARIÉPY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28700" y="9364219"/>
            <a:ext cx="9287591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ADDICTIONS ÉNERGÉTIQUES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100015" y="3175022"/>
            <a:ext cx="7043985" cy="5020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</a:pP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Une addiction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énergétique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est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une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émotion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et/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ou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un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ressenti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qui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est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présente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b="1" spc="197" dirty="0" err="1">
                <a:solidFill>
                  <a:srgbClr val="0070C0"/>
                </a:solidFill>
                <a:latin typeface="Open Sans 1"/>
                <a:ea typeface="Open Sans 1"/>
                <a:cs typeface="Open Sans 1"/>
                <a:sym typeface="Open Sans 1"/>
              </a:rPr>
              <a:t>souvent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au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cours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de ta vie,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c’est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ton normal.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C’est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la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trame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des histoires que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tu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te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racontent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et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auxquelles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tu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crois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.</a:t>
            </a:r>
          </a:p>
          <a:p>
            <a:pPr algn="l">
              <a:lnSpc>
                <a:spcPts val="3640"/>
              </a:lnSpc>
            </a:pPr>
            <a:endParaRPr lang="en-US" sz="2600" spc="197" dirty="0">
              <a:solidFill>
                <a:srgbClr val="FFFFFF"/>
              </a:solidFill>
              <a:latin typeface="Open Sans 1"/>
              <a:ea typeface="Open Sans 1"/>
              <a:cs typeface="Open Sans 1"/>
              <a:sym typeface="Open Sans 1"/>
            </a:endParaRPr>
          </a:p>
          <a:p>
            <a:pPr algn="l">
              <a:lnSpc>
                <a:spcPts val="3640"/>
              </a:lnSpc>
            </a:pP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Exemples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: </a:t>
            </a:r>
          </a:p>
          <a:p>
            <a:pPr algn="l">
              <a:lnSpc>
                <a:spcPts val="3640"/>
              </a:lnSpc>
            </a:pP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•ah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moi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je suis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toujours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déçue</a:t>
            </a:r>
            <a:endParaRPr lang="en-US" sz="2600" spc="197" dirty="0">
              <a:solidFill>
                <a:srgbClr val="FFFFFF"/>
              </a:solidFill>
              <a:latin typeface="Open Sans 1"/>
              <a:ea typeface="Open Sans 1"/>
              <a:cs typeface="Open Sans 1"/>
              <a:sym typeface="Open Sans 1"/>
            </a:endParaRPr>
          </a:p>
          <a:p>
            <a:pPr algn="l">
              <a:lnSpc>
                <a:spcPts val="3640"/>
              </a:lnSpc>
            </a:pP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•ah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ces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choses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là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n’arrivent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qu’à</a:t>
            </a: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 </a:t>
            </a:r>
            <a:r>
              <a:rPr lang="en-US" sz="2600" spc="197" dirty="0" err="1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moi</a:t>
            </a:r>
            <a:endParaRPr lang="en-US" sz="2600" spc="197" dirty="0">
              <a:solidFill>
                <a:srgbClr val="FFFFFF"/>
              </a:solidFill>
              <a:latin typeface="Open Sans 1"/>
              <a:ea typeface="Open Sans 1"/>
              <a:cs typeface="Open Sans 1"/>
              <a:sym typeface="Open Sans 1"/>
            </a:endParaRPr>
          </a:p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97" dirty="0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•etc. 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846516" y="3301394"/>
            <a:ext cx="4753579" cy="34519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61341" lvl="1" indent="-280670" algn="l">
              <a:lnSpc>
                <a:spcPts val="5564"/>
              </a:lnSpc>
              <a:buFont typeface="Arial"/>
              <a:buChar char="•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GROS OBJECTIFS</a:t>
            </a:r>
          </a:p>
          <a:p>
            <a:pPr marL="561341" lvl="1" indent="-280670" algn="l">
              <a:lnSpc>
                <a:spcPts val="5564"/>
              </a:lnSpc>
              <a:buFont typeface="Arial"/>
              <a:buChar char="•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NOUVELLE IDENTITÉ</a:t>
            </a:r>
          </a:p>
          <a:p>
            <a:pPr marL="561341" lvl="1" indent="-280670" algn="l">
              <a:lnSpc>
                <a:spcPts val="5564"/>
              </a:lnSpc>
              <a:buFont typeface="Arial"/>
              <a:buChar char="•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ALLER TROP BIEN</a:t>
            </a:r>
          </a:p>
          <a:p>
            <a:pPr marL="561341" lvl="1" indent="-280670" algn="l">
              <a:lnSpc>
                <a:spcPts val="5564"/>
              </a:lnSpc>
              <a:buFont typeface="Arial"/>
              <a:buChar char="•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TOUT CE QUI SORT DE LA ROUTINE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53538"/>
            <a:ext cx="16230600" cy="0"/>
          </a:xfrm>
          <a:prstGeom prst="line">
            <a:avLst/>
          </a:prstGeom>
          <a:ln w="9525" cap="flat">
            <a:solidFill>
              <a:srgbClr val="2B398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3" name="Group 3"/>
          <p:cNvGrpSpPr/>
          <p:nvPr/>
        </p:nvGrpSpPr>
        <p:grpSpPr>
          <a:xfrm>
            <a:off x="1556026" y="3354326"/>
            <a:ext cx="1544274" cy="1546640"/>
            <a:chOff x="0" y="0"/>
            <a:chExt cx="406722" cy="40734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859464" y="3354326"/>
            <a:ext cx="1544274" cy="1546640"/>
            <a:chOff x="0" y="0"/>
            <a:chExt cx="406722" cy="40734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4958" y="3268710"/>
            <a:ext cx="1543050" cy="1543050"/>
            <a:chOff x="0" y="0"/>
            <a:chExt cx="406400" cy="4064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1</a:t>
              </a: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283958" y="952500"/>
            <a:ext cx="15498486" cy="752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  <a:spcBef>
                <a:spcPct val="0"/>
              </a:spcBef>
            </a:pPr>
            <a:r>
              <a:rPr lang="en-US" sz="4499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SOURCE ET SIGNES DE L’ADDICTION ÉNERGÉTIQUE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745346" y="9364219"/>
            <a:ext cx="4513954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SOLUTION EFT - MARTINE GARIÉPY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28700" y="9364219"/>
            <a:ext cx="775855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ADDICTIONS ÉNERGÉTIQUES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389756" y="3202035"/>
            <a:ext cx="4864729" cy="6134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40"/>
              </a:lnSpc>
              <a:spcBef>
                <a:spcPct val="0"/>
              </a:spcBef>
            </a:pPr>
            <a:r>
              <a:rPr lang="en-US" sz="3600" b="1" spc="36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SOURCE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1684477" y="3211560"/>
            <a:ext cx="4864729" cy="53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 b="1" spc="32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SIGNES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389756" y="3758295"/>
            <a:ext cx="4864729" cy="18199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Et oui, l’enfance! Dans quel climat vivais-tu? La peur? Le conflit? La déception? La colère? 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1684477" y="3934190"/>
            <a:ext cx="4864729" cy="4483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Le pilote automatique</a:t>
            </a:r>
          </a:p>
        </p:txBody>
      </p:sp>
      <p:grpSp>
        <p:nvGrpSpPr>
          <p:cNvPr id="19" name="Group 19"/>
          <p:cNvGrpSpPr/>
          <p:nvPr/>
        </p:nvGrpSpPr>
        <p:grpSpPr>
          <a:xfrm>
            <a:off x="9749678" y="3268710"/>
            <a:ext cx="1543050" cy="1543050"/>
            <a:chOff x="0" y="0"/>
            <a:chExt cx="406400" cy="40640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A2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448347" y="744292"/>
            <a:ext cx="8810953" cy="8798415"/>
            <a:chOff x="0" y="0"/>
            <a:chExt cx="2320580" cy="231727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20580" cy="2317278"/>
            </a:xfrm>
            <a:custGeom>
              <a:avLst/>
              <a:gdLst/>
              <a:ahLst/>
              <a:cxnLst/>
              <a:rect l="l" t="t" r="r" b="b"/>
              <a:pathLst>
                <a:path w="2320580" h="2317278">
                  <a:moveTo>
                    <a:pt x="0" y="0"/>
                  </a:moveTo>
                  <a:lnTo>
                    <a:pt x="2320580" y="0"/>
                  </a:lnTo>
                  <a:lnTo>
                    <a:pt x="2320580" y="2317278"/>
                  </a:lnTo>
                  <a:lnTo>
                    <a:pt x="0" y="231727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38125"/>
              <a:ext cx="2320580" cy="255540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70261" y="431021"/>
            <a:ext cx="8078528" cy="4636279"/>
          </a:xfrm>
          <a:custGeom>
            <a:avLst/>
            <a:gdLst/>
            <a:ahLst/>
            <a:cxnLst/>
            <a:rect l="l" t="t" r="r" b="b"/>
            <a:pathLst>
              <a:path w="8078528" h="4636279">
                <a:moveTo>
                  <a:pt x="0" y="0"/>
                </a:moveTo>
                <a:lnTo>
                  <a:pt x="8078527" y="0"/>
                </a:lnTo>
                <a:lnTo>
                  <a:pt x="8078527" y="4636279"/>
                </a:lnTo>
                <a:lnTo>
                  <a:pt x="0" y="463627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6" name="TextBox 6"/>
          <p:cNvSpPr txBox="1"/>
          <p:nvPr/>
        </p:nvSpPr>
        <p:spPr>
          <a:xfrm>
            <a:off x="1428199" y="4981575"/>
            <a:ext cx="6204452" cy="1524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  <a:spcBef>
                <a:spcPct val="0"/>
              </a:spcBef>
            </a:pPr>
            <a:r>
              <a:rPr lang="en-US" sz="8999">
                <a:solidFill>
                  <a:srgbClr val="FFFFFF"/>
                </a:solidFill>
                <a:latin typeface="Gliker"/>
                <a:ea typeface="Gliker"/>
                <a:cs typeface="Gliker"/>
                <a:sym typeface="Gliker"/>
              </a:rPr>
              <a:t>ÉMOTIONS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764148" y="1555357"/>
            <a:ext cx="4089675" cy="8220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Amertume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Anxiété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Colère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Conflit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Confusion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Déchirement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Découragement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Défaitisme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Dégoût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Déni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Dépendance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Dépression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Déprime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Désespoir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Doute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Ennui</a:t>
            </a:r>
          </a:p>
          <a:p>
            <a:pPr algn="l">
              <a:lnSpc>
                <a:spcPts val="3640"/>
              </a:lnSpc>
              <a:spcBef>
                <a:spcPct val="0"/>
              </a:spcBef>
            </a:pPr>
            <a:endParaRPr lang="en-US" sz="2600" spc="197">
              <a:solidFill>
                <a:srgbClr val="2B398E"/>
              </a:solidFill>
              <a:latin typeface="Open Sans 1"/>
              <a:ea typeface="Open Sans 1"/>
              <a:cs typeface="Open Sans 1"/>
              <a:sym typeface="Open Sans 1"/>
            </a:endParaRPr>
          </a:p>
          <a:p>
            <a:pPr algn="l">
              <a:lnSpc>
                <a:spcPts val="3640"/>
              </a:lnSpc>
              <a:spcBef>
                <a:spcPct val="0"/>
              </a:spcBef>
            </a:pPr>
            <a:endParaRPr lang="en-US" sz="2600" spc="197">
              <a:solidFill>
                <a:srgbClr val="2B398E"/>
              </a:solidFill>
              <a:latin typeface="Open Sans 1"/>
              <a:ea typeface="Open Sans 1"/>
              <a:cs typeface="Open Sans 1"/>
              <a:sym typeface="Open Sans 1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428199" y="6420700"/>
            <a:ext cx="6204452" cy="1524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  <a:spcBef>
                <a:spcPct val="0"/>
              </a:spcBef>
            </a:pPr>
            <a:r>
              <a:rPr lang="en-US" sz="8999">
                <a:solidFill>
                  <a:srgbClr val="FFFFFF">
                    <a:alpha val="69804"/>
                  </a:srgbClr>
                </a:solidFill>
                <a:latin typeface="Gliker"/>
                <a:ea typeface="Gliker"/>
                <a:cs typeface="Gliker"/>
                <a:sym typeface="Gliker"/>
              </a:rPr>
              <a:t>ÉMOTIONS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428199" y="7782781"/>
            <a:ext cx="6204452" cy="1524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  <a:spcBef>
                <a:spcPct val="0"/>
              </a:spcBef>
            </a:pPr>
            <a:r>
              <a:rPr lang="en-US" sz="8999">
                <a:solidFill>
                  <a:srgbClr val="FFFFFF">
                    <a:alpha val="43922"/>
                  </a:srgbClr>
                </a:solidFill>
                <a:latin typeface="Gliker"/>
                <a:ea typeface="Gliker"/>
                <a:cs typeface="Gliker"/>
                <a:sym typeface="Gliker"/>
              </a:rPr>
              <a:t>ÉMOTIONS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239582" y="1608701"/>
            <a:ext cx="6139884" cy="22237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2B398E"/>
                </a:solidFill>
                <a:latin typeface="Open Sans 2"/>
                <a:ea typeface="Open Sans 2"/>
                <a:cs typeface="Open Sans 2"/>
                <a:sym typeface="Open Sans 2"/>
              </a:rPr>
              <a:t>Si tu vies souvent ces émotions et que tu as de la difficulté à te sortir de cet état, de ce ressenti, c’est une addiction énergétique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532949" y="1494790"/>
            <a:ext cx="4089675" cy="7306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Épuisement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Fatigue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Frustration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Haine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Honte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Inconfort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Insatisfaction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Mépris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Panique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Pas à la hauteur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Peur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Rage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Ressentiment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Submergé.e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Tristesse</a:t>
            </a:r>
          </a:p>
          <a:p>
            <a:pPr algn="l">
              <a:lnSpc>
                <a:spcPts val="3640"/>
              </a:lnSpc>
              <a:spcBef>
                <a:spcPct val="0"/>
              </a:spcBef>
            </a:pPr>
            <a:endParaRPr lang="en-US" sz="2600" spc="197">
              <a:solidFill>
                <a:srgbClr val="2B398E"/>
              </a:solidFill>
              <a:latin typeface="Open Sans 1"/>
              <a:ea typeface="Open Sans 1"/>
              <a:cs typeface="Open Sans 1"/>
              <a:sym typeface="Open Sans 1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53538"/>
            <a:ext cx="16230600" cy="0"/>
          </a:xfrm>
          <a:prstGeom prst="line">
            <a:avLst/>
          </a:prstGeom>
          <a:ln w="9525" cap="flat">
            <a:solidFill>
              <a:srgbClr val="2B398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3" name="TextBox 3"/>
          <p:cNvSpPr txBox="1"/>
          <p:nvPr/>
        </p:nvSpPr>
        <p:spPr>
          <a:xfrm>
            <a:off x="1283958" y="952500"/>
            <a:ext cx="13690521" cy="712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880"/>
              </a:lnSpc>
              <a:spcBef>
                <a:spcPct val="0"/>
              </a:spcBef>
            </a:pPr>
            <a:r>
              <a:rPr lang="en-US" sz="4200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SIGNES QUE TU ES SUR LA PILOTE AUTOMATIQUE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1967857" y="9364219"/>
            <a:ext cx="5291443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SOLUTION EFT - MARTINE GARIÉPY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28700" y="9364219"/>
            <a:ext cx="6639469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ADDICTION ÉNERGÉTIQUE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966823" y="3340408"/>
            <a:ext cx="1710482" cy="6464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19"/>
              </a:lnSpc>
              <a:spcBef>
                <a:spcPct val="0"/>
              </a:spcBef>
            </a:pPr>
            <a:r>
              <a:rPr lang="en-US" sz="3799" spc="288">
                <a:solidFill>
                  <a:srgbClr val="FFFFFF"/>
                </a:solidFill>
                <a:latin typeface="Open Sans 1"/>
                <a:ea typeface="Open Sans 1"/>
                <a:cs typeface="Open Sans 1"/>
                <a:sym typeface="Open Sans 1"/>
              </a:rPr>
              <a:t>AVANT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283958" y="2788814"/>
            <a:ext cx="15210825" cy="4563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pars dans la lune pendant que tu fais une tâche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trouves ta vie plate, tu t’ennuies dans ton travail, dans tes relations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es super confortable même si c’est sous tes standards, moins que tu veux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prends action sans penser, sans t’arrêter pour vérifier si c’est aligné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ne t’arrêtes pas pour revoir ta journée et les choix que tu as faits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Tes patterns se répètent, mêmes résultats mais un autre jour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ne portes pas attention alors que tu sais que tu devrais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Faire plaisir: incapable de dire oui ou non</a:t>
            </a:r>
          </a:p>
          <a:p>
            <a:pPr marL="1122681" lvl="2" indent="-374227" algn="l">
              <a:lnSpc>
                <a:spcPts val="3640"/>
              </a:lnSpc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Ne pas vouloir faire de changement parce que c’est trop dur</a:t>
            </a:r>
          </a:p>
          <a:p>
            <a:pPr marL="1122681" lvl="2" indent="-374227" algn="l">
              <a:lnSpc>
                <a:spcPts val="3640"/>
              </a:lnSpc>
              <a:spcBef>
                <a:spcPct val="0"/>
              </a:spcBef>
              <a:buFont typeface="Arial"/>
              <a:buChar char="⚬"/>
            </a:pPr>
            <a:r>
              <a:rPr lang="en-US" sz="2600" spc="197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Tu ne crées pas tes journées consciemment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53538"/>
            <a:ext cx="16230600" cy="0"/>
          </a:xfrm>
          <a:prstGeom prst="line">
            <a:avLst/>
          </a:prstGeom>
          <a:ln w="9525" cap="flat">
            <a:solidFill>
              <a:srgbClr val="2B398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3" name="Group 3"/>
          <p:cNvGrpSpPr/>
          <p:nvPr/>
        </p:nvGrpSpPr>
        <p:grpSpPr>
          <a:xfrm>
            <a:off x="1556026" y="3354326"/>
            <a:ext cx="1544274" cy="1546640"/>
            <a:chOff x="0" y="0"/>
            <a:chExt cx="406722" cy="40734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859464" y="3354326"/>
            <a:ext cx="1544274" cy="1546640"/>
            <a:chOff x="0" y="0"/>
            <a:chExt cx="406722" cy="40734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556026" y="6043966"/>
            <a:ext cx="1544274" cy="1546640"/>
            <a:chOff x="0" y="0"/>
            <a:chExt cx="406722" cy="407346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9859464" y="6043966"/>
            <a:ext cx="1544274" cy="1546640"/>
            <a:chOff x="0" y="0"/>
            <a:chExt cx="406722" cy="40734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454958" y="3268710"/>
            <a:ext cx="1543050" cy="1543050"/>
            <a:chOff x="0" y="0"/>
            <a:chExt cx="406400" cy="4064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1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454958" y="5951539"/>
            <a:ext cx="1543050" cy="1543050"/>
            <a:chOff x="0" y="0"/>
            <a:chExt cx="406400" cy="4064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2</a:t>
              </a:r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1283958" y="952500"/>
            <a:ext cx="15980353" cy="1455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  <a:spcBef>
                <a:spcPct val="0"/>
              </a:spcBef>
            </a:pPr>
            <a:r>
              <a:rPr lang="en-US" sz="4200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EXERCICE POUR DÉCOUVRIR TON / TES ADDICTIONS ÉNERGÉTIQUE.S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2745346" y="9364219"/>
            <a:ext cx="4513954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SOLUTION EFT - MARTINE GARIÉPY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028700" y="9364219"/>
            <a:ext cx="775855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ADDICTION ÉNERGÉTIQUE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389756" y="3211560"/>
            <a:ext cx="4864729" cy="5213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40"/>
              </a:lnSpc>
              <a:spcBef>
                <a:spcPct val="0"/>
              </a:spcBef>
            </a:pPr>
            <a:r>
              <a:rPr lang="en-US" sz="3100" b="1" spc="31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LISTE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1684477" y="3211560"/>
            <a:ext cx="4864729" cy="464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80"/>
              </a:lnSpc>
              <a:spcBef>
                <a:spcPct val="0"/>
              </a:spcBef>
            </a:pPr>
            <a:r>
              <a:rPr lang="en-US" sz="2700" b="1" spc="27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EST-CE FAMILIER?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389756" y="5894389"/>
            <a:ext cx="5574823" cy="4813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20"/>
              </a:lnSpc>
              <a:spcBef>
                <a:spcPct val="0"/>
              </a:spcBef>
            </a:pPr>
            <a:r>
              <a:rPr lang="en-US" sz="2800" b="1" spc="28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ÇA ME FAIT SENTIR...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1689488" y="5901091"/>
            <a:ext cx="5574823" cy="4978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060"/>
              </a:lnSpc>
              <a:spcBef>
                <a:spcPct val="0"/>
              </a:spcBef>
            </a:pPr>
            <a:r>
              <a:rPr lang="en-US" sz="2900" b="1" spc="29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DEPUIS QUAND?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389756" y="3779205"/>
            <a:ext cx="5574823" cy="1362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Sors toutes les raisons pourquoi ce que tu as voulu / essayé dans le passé n’a pas fonctionné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1684477" y="3675744"/>
            <a:ext cx="5230946" cy="1362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Est-ce que tu reconnais cette émotion / ce ressenti? Ça occupe quel % de ta journée?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3389756" y="6423343"/>
            <a:ext cx="5574823" cy="9055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Pour chaque échec, identifie comment ça te fait sentir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1689488" y="6494181"/>
            <a:ext cx="5569812" cy="1362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Quand as-tu commencé à te sentir comme ça ou à ressentir cette émotion?</a:t>
            </a:r>
          </a:p>
        </p:txBody>
      </p:sp>
      <p:grpSp>
        <p:nvGrpSpPr>
          <p:cNvPr id="32" name="Group 32"/>
          <p:cNvGrpSpPr/>
          <p:nvPr/>
        </p:nvGrpSpPr>
        <p:grpSpPr>
          <a:xfrm>
            <a:off x="9749678" y="3268710"/>
            <a:ext cx="1543050" cy="1543050"/>
            <a:chOff x="0" y="0"/>
            <a:chExt cx="406400" cy="4064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3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9749678" y="5958241"/>
            <a:ext cx="1543050" cy="1543050"/>
            <a:chOff x="0" y="0"/>
            <a:chExt cx="406400" cy="4064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53538"/>
            <a:ext cx="16230600" cy="0"/>
          </a:xfrm>
          <a:prstGeom prst="line">
            <a:avLst/>
          </a:prstGeom>
          <a:ln w="9525" cap="flat">
            <a:solidFill>
              <a:srgbClr val="2B398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3" name="Group 3"/>
          <p:cNvGrpSpPr/>
          <p:nvPr/>
        </p:nvGrpSpPr>
        <p:grpSpPr>
          <a:xfrm>
            <a:off x="1556026" y="3354326"/>
            <a:ext cx="1544274" cy="1546640"/>
            <a:chOff x="0" y="0"/>
            <a:chExt cx="406722" cy="40734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859464" y="3354326"/>
            <a:ext cx="1544274" cy="1546640"/>
            <a:chOff x="0" y="0"/>
            <a:chExt cx="406722" cy="40734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556026" y="6043966"/>
            <a:ext cx="1544274" cy="1546640"/>
            <a:chOff x="0" y="0"/>
            <a:chExt cx="406722" cy="407346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9859464" y="6043966"/>
            <a:ext cx="1544274" cy="1546640"/>
            <a:chOff x="0" y="0"/>
            <a:chExt cx="406722" cy="40734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06722" cy="407346"/>
            </a:xfrm>
            <a:custGeom>
              <a:avLst/>
              <a:gdLst/>
              <a:ahLst/>
              <a:cxnLst/>
              <a:rect l="l" t="t" r="r" b="b"/>
              <a:pathLst>
                <a:path w="406722" h="407346">
                  <a:moveTo>
                    <a:pt x="0" y="0"/>
                  </a:moveTo>
                  <a:lnTo>
                    <a:pt x="406722" y="0"/>
                  </a:lnTo>
                  <a:lnTo>
                    <a:pt x="406722" y="407346"/>
                  </a:lnTo>
                  <a:lnTo>
                    <a:pt x="0" y="407346"/>
                  </a:lnTo>
                  <a:close/>
                </a:path>
              </a:pathLst>
            </a:custGeom>
            <a:solidFill>
              <a:srgbClr val="2B398E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38125"/>
              <a:ext cx="406722" cy="6454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64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454958" y="3268710"/>
            <a:ext cx="1543050" cy="1543050"/>
            <a:chOff x="0" y="0"/>
            <a:chExt cx="406400" cy="4064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1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454958" y="5951539"/>
            <a:ext cx="1543050" cy="1543050"/>
            <a:chOff x="0" y="0"/>
            <a:chExt cx="406400" cy="4064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2</a:t>
              </a:r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1283958" y="952500"/>
            <a:ext cx="15980353" cy="712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  <a:spcBef>
                <a:spcPct val="0"/>
              </a:spcBef>
            </a:pPr>
            <a:r>
              <a:rPr lang="en-US" sz="4200">
                <a:solidFill>
                  <a:srgbClr val="2B398E"/>
                </a:solidFill>
                <a:latin typeface="Gliker"/>
                <a:ea typeface="Gliker"/>
                <a:cs typeface="Gliker"/>
                <a:sym typeface="Gliker"/>
              </a:rPr>
              <a:t>COMMENT S’EN SORTIR?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2745346" y="9364219"/>
            <a:ext cx="4513954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SOLUTION EFT - MARTINE GARIÉPY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028700" y="9364219"/>
            <a:ext cx="775855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16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ADDICTION ÉNERGÉTIQUE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389756" y="3211560"/>
            <a:ext cx="5397500" cy="5213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40"/>
              </a:lnSpc>
              <a:spcBef>
                <a:spcPct val="0"/>
              </a:spcBef>
            </a:pPr>
            <a:r>
              <a:rPr lang="en-US" sz="3100" b="1" spc="31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EN PRENDRE CONSCIENCE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1684477" y="3211560"/>
            <a:ext cx="4864729" cy="464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80"/>
              </a:lnSpc>
              <a:spcBef>
                <a:spcPct val="0"/>
              </a:spcBef>
            </a:pPr>
            <a:r>
              <a:rPr lang="en-US" sz="2700" b="1" spc="27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TAPOTER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389756" y="5894389"/>
            <a:ext cx="5574823" cy="4813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20"/>
              </a:lnSpc>
              <a:spcBef>
                <a:spcPct val="0"/>
              </a:spcBef>
            </a:pPr>
            <a:r>
              <a:rPr lang="en-US" sz="2800" b="1" spc="28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ÊTRE AVEC L’ÉMOTION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1689488" y="5901091"/>
            <a:ext cx="5574823" cy="4978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060"/>
              </a:lnSpc>
              <a:spcBef>
                <a:spcPct val="0"/>
              </a:spcBef>
            </a:pPr>
            <a:r>
              <a:rPr lang="en-US" sz="2900" b="1" spc="29">
                <a:solidFill>
                  <a:srgbClr val="2B398E"/>
                </a:solidFill>
                <a:latin typeface="Open Sans 1 Bold"/>
                <a:ea typeface="Open Sans 1 Bold"/>
                <a:cs typeface="Open Sans 1 Bold"/>
                <a:sym typeface="Open Sans 1 Bold"/>
              </a:rPr>
              <a:t>NOUVEAUX CHOIX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389756" y="3779205"/>
            <a:ext cx="5574823" cy="9055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Reconnaître l’émotion quand elle se pointe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1684477" y="3675744"/>
            <a:ext cx="5230946" cy="18199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L’émotion est toujours présente, tu n’es pas capable de court-circuiter les histoires, tapote!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3389756" y="6423343"/>
            <a:ext cx="5574823" cy="1362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être avec l’émotion SANS y attacher une histoire, i.e. ah tu vois bien que...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1689488" y="6494181"/>
            <a:ext cx="5569812" cy="4483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0"/>
              </a:lnSpc>
              <a:spcBef>
                <a:spcPct val="0"/>
              </a:spcBef>
            </a:pPr>
            <a:r>
              <a:rPr lang="en-US" sz="2600" spc="143">
                <a:solidFill>
                  <a:srgbClr val="2B398E"/>
                </a:solidFill>
                <a:latin typeface="Open Sans 1"/>
                <a:ea typeface="Open Sans 1"/>
                <a:cs typeface="Open Sans 1"/>
                <a:sym typeface="Open Sans 1"/>
              </a:rPr>
              <a:t>Quelles sont tes options?</a:t>
            </a:r>
          </a:p>
        </p:txBody>
      </p:sp>
      <p:grpSp>
        <p:nvGrpSpPr>
          <p:cNvPr id="32" name="Group 32"/>
          <p:cNvGrpSpPr/>
          <p:nvPr/>
        </p:nvGrpSpPr>
        <p:grpSpPr>
          <a:xfrm>
            <a:off x="9749678" y="3268710"/>
            <a:ext cx="1543050" cy="1543050"/>
            <a:chOff x="0" y="0"/>
            <a:chExt cx="406400" cy="4064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3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9749678" y="5958241"/>
            <a:ext cx="1543050" cy="1543050"/>
            <a:chOff x="0" y="0"/>
            <a:chExt cx="406400" cy="4064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0" y="0"/>
                  </a:moveTo>
                  <a:lnTo>
                    <a:pt x="406400" y="0"/>
                  </a:lnTo>
                  <a:lnTo>
                    <a:pt x="40640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98A2E1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95250"/>
              <a:ext cx="406400" cy="5016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279"/>
                </a:lnSpc>
              </a:pPr>
              <a:r>
                <a:rPr lang="en-US" sz="5199" b="1" spc="530">
                  <a:solidFill>
                    <a:srgbClr val="2B398E"/>
                  </a:solidFill>
                  <a:latin typeface="Open Sans 1 Bold"/>
                  <a:ea typeface="Open Sans 1 Bold"/>
                  <a:cs typeface="Open Sans 1 Bold"/>
                  <a:sym typeface="Open Sans 1 Bold"/>
                </a:rPr>
                <a:t>4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494</Words>
  <Application>Microsoft Office PowerPoint</Application>
  <PresentationFormat>Personnalisé</PresentationFormat>
  <Paragraphs>103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Gliker</vt:lpstr>
      <vt:lpstr>Calibri</vt:lpstr>
      <vt:lpstr>Open Sans 1 Bold</vt:lpstr>
      <vt:lpstr>Arial</vt:lpstr>
      <vt:lpstr>Open Sans 2</vt:lpstr>
      <vt:lpstr>Open Sans 1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ADDICTIONS ÉNERGÉTIQUES</dc:title>
  <dc:creator>Utilisateur</dc:creator>
  <cp:lastModifiedBy>Martine Gariépy</cp:lastModifiedBy>
  <cp:revision>2</cp:revision>
  <dcterms:created xsi:type="dcterms:W3CDTF">2006-08-16T00:00:00Z</dcterms:created>
  <dcterms:modified xsi:type="dcterms:W3CDTF">2025-04-22T15:16:57Z</dcterms:modified>
  <dc:identifier>DAGlXfZOJ3o</dc:identifier>
</cp:coreProperties>
</file>